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8" r:id="rId5"/>
    <p:sldId id="268" r:id="rId6"/>
    <p:sldId id="263" r:id="rId7"/>
    <p:sldId id="269" r:id="rId8"/>
    <p:sldId id="264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27521-670C-6C69-9960-8C4F8E3759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8DA2E3-D080-169E-4326-F248F3AAAA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66E62-3FA3-32DE-1C4B-4A195A0FA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85E5C-3E4B-F6A0-09D1-48A402DF2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CC201-A830-3F9B-4E99-1665321A7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705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72A24-3F90-9C43-C9D2-1D9BFCEB5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51D8B7-DB8B-726E-49FA-96FE238188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88157-0350-E33A-93BC-5FAB76A90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D69BC-468C-5A7D-7D28-5E65D30C9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0F2A6-10DA-16E7-A2BF-7AC58BB7F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97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B60B4D-00AC-979F-B166-14F69899D5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E061A0-E43B-5AF6-B7CA-3E72D0ACC0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6DE5D-DC9A-EE16-4705-3243ABD0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82CA2-29F4-AE1E-C67D-2121535E7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C26C8-E210-E639-9E2B-4A6DD262D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4278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886C7-4483-4FDE-E6BD-6247E5F81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CA0F2-0BA4-0D8A-11C5-483C42066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F4F2EA-F911-ADA7-54D4-F76A3AD45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212D9-7651-B401-0112-EAC403D11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FFB3-1FE6-C105-7100-308B5BD46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7955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785B7-3AF4-D241-CDB7-69B5F0F86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DD7D1-63C0-9A1B-576F-436643D11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63BFE-FC50-E29B-9621-B6371EE31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D3EE6-8DBB-EA71-7C44-5B973A048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D229E-6C2F-1651-B1C1-5ECB26915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9109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BFD7C-5E39-4A03-FA47-2BC54E83B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F161F-A7CB-48A1-2DB4-2947AB0CE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58AFDD-C28E-FCE0-6B1D-37BE126DA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93635-5635-1E41-CD14-2CAF598E2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93606-D0FC-4C73-35E8-C39063108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A81D86-485B-95C7-A7AA-7A3141E82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6585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F9B70-6261-1D66-11F5-14BF6CB41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BF62E1-FDAB-B174-5CF3-51961F089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7B49CB-11A1-17D8-0734-7AD9ECEC7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7C42EE-56EC-C315-C65F-BE583F8B27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22A370-E548-2039-BA9C-847D48547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F0FEE9-795D-EB84-FA9D-F65A0B657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614A52-B4D5-62D7-FD45-10E04BED8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86BB5E-BB0D-9DE5-FECD-1A1073F37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1440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8291-B2E8-DEF0-C0B9-82F9BB8DD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2A66CC-0D46-604E-75F0-2FAB90030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70568A-EB87-FE62-AA47-41B5EB80B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1F0DC-9A1E-BBA3-E19A-0D76CB9C9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986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33A366-75B5-4D24-D165-098F92906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F18EBA-5D9F-7948-DCAB-55DF30F64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E0E31-0BFD-E17A-385D-AC7019ED9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829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FED20-0125-93AB-88B7-68B326D79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916E7-686B-3753-9D1A-A2459F8B8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963387-42F8-2845-4D63-2F7A6BA3A1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D3C226-10E2-A0EB-E900-7B18B92FF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EB4F8-3D42-AB36-2556-9B409D1BE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1A42B-ED36-5539-4BBD-4F1F20ABC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429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B115F-687B-3076-1C24-1CC50E340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3EFEA1-B602-52E2-F3FC-128B7BC81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E306F-BA49-C55A-EB4C-A3AE51D5B5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94750B-2852-8721-21EC-EBAA6200D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2E6954-55C4-E5DC-3A55-472D4DB0E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F5357-9030-5A6F-5C5B-DF21F7921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5450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3A47A3-84D1-F46A-0845-9868A69DF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A2B6D2-849B-F46F-6D98-AC34C3D93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9699E-BBA6-2288-3882-34EC4ED5C6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03C3-7007-4302-A123-D02FA12B0947}" type="datetimeFigureOut">
              <a:rPr lang="nl-NL" smtClean="0"/>
              <a:t>19-12-2022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F0FFF-64A1-CC6E-C08D-9D16293F77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E8C82-8047-F7C8-4992-168C426970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78F08-ED41-4B4C-AED9-B39FD4B9DE7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545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364/JOSA.41.000416" TargetMode="External"/><Relationship Id="rId2" Type="http://schemas.openxmlformats.org/officeDocument/2006/relationships/hyperlink" Target="https://refractiveindex.info/?shelf=main&amp;book=TiO2&amp;page=Devore-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CFF1C-C3DF-45FA-47E9-7024A99124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2022 PSO TMM Optimization in </a:t>
            </a:r>
            <a:r>
              <a:rPr lang="en-GB" dirty="0" err="1"/>
              <a:t>Lumerical</a:t>
            </a:r>
            <a:r>
              <a:rPr lang="en-GB" dirty="0"/>
              <a:t> using SiO2 and TiO2</a:t>
            </a:r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28E777-A4E7-F074-11DF-FFC2194814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6725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21E38-E5B0-9A8E-099B-1CA28079B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B9BA9-6133-F068-BBDB-D493431EB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>
                <a:effectLst/>
              </a:rPr>
              <a:t>The simulated structure (with # of layers etc) is in the </a:t>
            </a:r>
            <a:r>
              <a:rPr lang="pt-BR" i="1" dirty="0">
                <a:effectLst/>
              </a:rPr>
              <a:t>structure.n.totalrange </a:t>
            </a:r>
            <a:r>
              <a:rPr lang="pt-BR" dirty="0">
                <a:effectLst/>
              </a:rPr>
              <a:t>array.</a:t>
            </a:r>
            <a:endParaRPr lang="en-GB" i="1" dirty="0"/>
          </a:p>
          <a:p>
            <a:r>
              <a:rPr lang="en-GB" dirty="0"/>
              <a:t>Thicknesses of the layers is the positions </a:t>
            </a:r>
            <a:r>
              <a:rPr lang="en-GB" i="1" dirty="0"/>
              <a:t>(</a:t>
            </a:r>
            <a:r>
              <a:rPr lang="nl-NL" i="1" dirty="0" err="1"/>
              <a:t>BestSol.Position</a:t>
            </a:r>
            <a:r>
              <a:rPr lang="nl-NL" i="1" dirty="0"/>
              <a:t>)</a:t>
            </a:r>
            <a:r>
              <a:rPr lang="nl-NL" b="1" dirty="0"/>
              <a:t> </a:t>
            </a:r>
            <a:r>
              <a:rPr lang="en-GB" dirty="0"/>
              <a:t>array (doesn’t include the </a:t>
            </a:r>
            <a:r>
              <a:rPr lang="en-GB" dirty="0" err="1"/>
              <a:t>air+substrate</a:t>
            </a:r>
            <a:r>
              <a:rPr lang="en-GB" dirty="0"/>
              <a:t> layer thickness)</a:t>
            </a:r>
          </a:p>
          <a:p>
            <a:endParaRPr lang="en-GB" dirty="0"/>
          </a:p>
          <a:p>
            <a:r>
              <a:rPr lang="en-GB" dirty="0"/>
              <a:t>Graph shown is the p-polarized reflection result. In the folder there are also the s- polarized and averaged (unpolarized) graphs.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6689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F4100-29A3-D394-2728-25C7E2085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Dispersion relations used in simulation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9454C-5F42-6E3B-0A31-A5FE02790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nl-NL" b="1" dirty="0" err="1"/>
              <a:t>SiN</a:t>
            </a:r>
            <a:r>
              <a:rPr lang="nl-NL" b="1" dirty="0"/>
              <a:t> (</a:t>
            </a:r>
            <a:r>
              <a:rPr lang="nl-NL" b="1" dirty="0" err="1"/>
              <a:t>ellipsometry</a:t>
            </a:r>
            <a:r>
              <a:rPr lang="nl-NL" b="1" dirty="0"/>
              <a:t>)</a:t>
            </a:r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</a:t>
            </a:r>
            <a:r>
              <a:rPr lang="nl-NL" dirty="0" err="1"/>
              <a:t>SiN</a:t>
            </a:r>
            <a:r>
              <a:rPr lang="nl-NL" dirty="0"/>
              <a:t> - Lisanne""x1",1.875 );</a:t>
            </a:r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</a:t>
            </a:r>
            <a:r>
              <a:rPr lang="nl-NL" dirty="0" err="1"/>
              <a:t>SiN</a:t>
            </a:r>
            <a:r>
              <a:rPr lang="nl-NL" dirty="0"/>
              <a:t> - Lisanne","x2",0.01572 );</a:t>
            </a:r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</a:t>
            </a:r>
            <a:r>
              <a:rPr lang="nl-NL" dirty="0" err="1"/>
              <a:t>SiN</a:t>
            </a:r>
            <a:r>
              <a:rPr lang="nl-NL" dirty="0"/>
              <a:t> - Lisanne","x3",-0.00010438);</a:t>
            </a:r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</a:t>
            </a:r>
            <a:r>
              <a:rPr lang="nl-NL" dirty="0" err="1"/>
              <a:t>SiN</a:t>
            </a:r>
            <a:r>
              <a:rPr lang="nl-NL" dirty="0"/>
              <a:t> - Lisanne", "Real", </a:t>
            </a:r>
            <a:r>
              <a:rPr lang="nl-NL" b="1" dirty="0"/>
              <a:t>"x1+x2/l0^2+x3/l0^4"</a:t>
            </a:r>
            <a:r>
              <a:rPr lang="nl-NL" dirty="0"/>
              <a:t>);</a:t>
            </a:r>
          </a:p>
          <a:p>
            <a:pPr marL="0" indent="0">
              <a:buNone/>
            </a:pPr>
            <a:r>
              <a:rPr lang="nl-NL" b="1" dirty="0"/>
              <a:t>SiO2 (</a:t>
            </a:r>
            <a:r>
              <a:rPr lang="nl-NL" b="1" dirty="0" err="1"/>
              <a:t>ellipsometry</a:t>
            </a:r>
            <a:r>
              <a:rPr lang="nl-NL" b="1" dirty="0"/>
              <a:t>)</a:t>
            </a:r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("SiO2 - Lisanne","x1",1.457 );</a:t>
            </a:r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("SiO2 - Lisanne","x2",0.00633 );</a:t>
            </a:r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("SiO2 - Lisanne","x3",-2.3834e-6);</a:t>
            </a:r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("SiO2 - Lisanne", "Real", "</a:t>
            </a:r>
            <a:r>
              <a:rPr lang="nl-NL" b="1" dirty="0"/>
              <a:t>x1+x2/l0^2+x3/l0^4"</a:t>
            </a:r>
            <a:r>
              <a:rPr lang="nl-NL" dirty="0"/>
              <a:t>);</a:t>
            </a:r>
          </a:p>
          <a:p>
            <a:pPr marL="0" indent="0">
              <a:buNone/>
            </a:pPr>
            <a:r>
              <a:rPr lang="nl-NL" b="1" dirty="0"/>
              <a:t>TiO2 </a:t>
            </a:r>
            <a:r>
              <a:rPr lang="nl-NL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https://refractiveindex.info/?shelf=main&amp;book=TiO2&amp;page=Devore-o</a:t>
            </a: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J. R. Devore. Refractive indices of rutile and sphalerite, </a:t>
            </a:r>
            <a:r>
              <a:rPr lang="en-GB" b="0" i="1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/>
              </a:rPr>
              <a:t>J. Opt. Soc. Am.</a:t>
            </a:r>
            <a:r>
              <a:rPr lang="en-GB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/>
              </a:rPr>
              <a:t> </a:t>
            </a:r>
            <a:r>
              <a:rPr lang="en-GB" b="1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/>
              </a:rPr>
              <a:t>41</a:t>
            </a:r>
            <a:r>
              <a:rPr lang="en-GB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/>
              </a:rPr>
              <a:t>, 416-419 (1951)</a:t>
            </a:r>
            <a:endParaRPr lang="nl-NL" b="1" dirty="0"/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("TiO2 - Lisanne","x1",5.913 );</a:t>
            </a:r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("TiO2 - Lisanne","x2",0.2441 );</a:t>
            </a:r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("TiO2 - Lisanne","x3",0.0803);</a:t>
            </a:r>
          </a:p>
          <a:p>
            <a:pPr marL="0" indent="0">
              <a:buNone/>
            </a:pPr>
            <a:r>
              <a:rPr lang="nl-NL" dirty="0" err="1"/>
              <a:t>setmaterial</a:t>
            </a:r>
            <a:r>
              <a:rPr lang="nl-NL" dirty="0"/>
              <a:t>("TiO2 - Lisanne", "Real", "</a:t>
            </a:r>
            <a:r>
              <a:rPr lang="nl-NL" b="1" dirty="0" err="1"/>
              <a:t>sqrt</a:t>
            </a:r>
            <a:r>
              <a:rPr lang="nl-NL" b="1" dirty="0"/>
              <a:t>(x1+x2/(l0^2-x3))</a:t>
            </a:r>
            <a:r>
              <a:rPr lang="nl-NL" dirty="0"/>
              <a:t>");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572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31526-78F9-6C14-94C8-3BDB42B20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1354" y="1825625"/>
            <a:ext cx="3742446" cy="4351338"/>
          </a:xfrm>
        </p:spPr>
        <p:txBody>
          <a:bodyPr/>
          <a:lstStyle/>
          <a:p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2*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sum_Rp_c</a:t>
            </a:r>
            <a:b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+2*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sum_Rp_d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sum_Rp_e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sum_Rp_f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sum_Rp_g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sum_Rp_a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-2*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sum_Rp_b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sum_Rp_h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sum_Rp_i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sum_Rp_j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sum_Rp_k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B9F8F9-A049-F8D8-5B33-2BC6A351A69E}"/>
              </a:ext>
            </a:extLst>
          </p:cNvPr>
          <p:cNvGrpSpPr/>
          <p:nvPr/>
        </p:nvGrpSpPr>
        <p:grpSpPr>
          <a:xfrm>
            <a:off x="161447" y="895351"/>
            <a:ext cx="7449908" cy="5962648"/>
            <a:chOff x="161447" y="895351"/>
            <a:chExt cx="7449908" cy="5962648"/>
          </a:xfrm>
        </p:grpSpPr>
        <p:pic>
          <p:nvPicPr>
            <p:cNvPr id="4" name="Picture 3" descr="A picture containing background pattern&#10;&#10;Description automatically generated">
              <a:extLst>
                <a:ext uri="{FF2B5EF4-FFF2-40B4-BE49-F238E27FC236}">
                  <a16:creationId xmlns:a16="http://schemas.microsoft.com/office/drawing/2014/main" id="{5776F0F0-E3FB-94D0-07D9-68B96AEB8B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24" r="22965" b="54205"/>
            <a:stretch/>
          </p:blipFill>
          <p:spPr bwMode="auto">
            <a:xfrm>
              <a:off x="1630362" y="895351"/>
              <a:ext cx="5980993" cy="46482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" name="Picture 4" descr="A picture containing background pattern&#10;&#10;Description automatically generated">
              <a:extLst>
                <a:ext uri="{FF2B5EF4-FFF2-40B4-BE49-F238E27FC236}">
                  <a16:creationId xmlns:a16="http://schemas.microsoft.com/office/drawing/2014/main" id="{37D7A578-8E5D-484B-EFF1-39C2F695DA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1" r="90591" b="54209"/>
            <a:stretch/>
          </p:blipFill>
          <p:spPr bwMode="auto">
            <a:xfrm>
              <a:off x="161447" y="895352"/>
              <a:ext cx="1468916" cy="46482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Picture 5" descr="A picture containing background pattern&#10;&#10;Description automatically generated">
              <a:extLst>
                <a:ext uri="{FF2B5EF4-FFF2-40B4-BE49-F238E27FC236}">
                  <a16:creationId xmlns:a16="http://schemas.microsoft.com/office/drawing/2014/main" id="{E932542B-E01D-EA7D-CFAC-98DDCF10B6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73" t="81878" r="22816" b="3586"/>
            <a:stretch/>
          </p:blipFill>
          <p:spPr bwMode="auto">
            <a:xfrm>
              <a:off x="1630362" y="5543550"/>
              <a:ext cx="5980992" cy="131444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C308599-0044-FC13-19FB-C631D7328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Optimized structure with </a:t>
            </a:r>
            <a:r>
              <a:rPr lang="en-US" dirty="0" err="1"/>
              <a:t>SiOxNy</a:t>
            </a:r>
            <a:r>
              <a:rPr lang="en-US" dirty="0"/>
              <a:t> and SiO2 alternating original</a:t>
            </a:r>
            <a:endParaRPr lang="nl-NL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96686C-3596-89DB-7FE8-A65F4B071DDD}"/>
              </a:ext>
            </a:extLst>
          </p:cNvPr>
          <p:cNvSpPr/>
          <p:nvPr/>
        </p:nvSpPr>
        <p:spPr>
          <a:xfrm>
            <a:off x="2477191" y="4229100"/>
            <a:ext cx="1370909" cy="1344006"/>
          </a:xfrm>
          <a:prstGeom prst="rect">
            <a:avLst/>
          </a:prstGeom>
          <a:noFill/>
          <a:ln w="28575">
            <a:solidFill>
              <a:srgbClr val="799A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C9A7EF-8777-C1FE-0FA4-BC4223DB3773}"/>
              </a:ext>
            </a:extLst>
          </p:cNvPr>
          <p:cNvSpPr txBox="1"/>
          <p:nvPr/>
        </p:nvSpPr>
        <p:spPr>
          <a:xfrm>
            <a:off x="2425700" y="5209898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99AF7"/>
                </a:solidFill>
              </a:rPr>
              <a:t>a</a:t>
            </a:r>
            <a:endParaRPr lang="nl-NL" dirty="0">
              <a:solidFill>
                <a:srgbClr val="799AF7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00FA80-7A58-A84E-D516-8C33D373849C}"/>
              </a:ext>
            </a:extLst>
          </p:cNvPr>
          <p:cNvSpPr/>
          <p:nvPr/>
        </p:nvSpPr>
        <p:spPr>
          <a:xfrm>
            <a:off x="2804903" y="5074960"/>
            <a:ext cx="1614697" cy="511451"/>
          </a:xfrm>
          <a:prstGeom prst="rect">
            <a:avLst/>
          </a:prstGeom>
          <a:noFill/>
          <a:ln w="28575">
            <a:solidFill>
              <a:srgbClr val="799A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329EE8-24F8-800D-FFA8-F32E102166A5}"/>
              </a:ext>
            </a:extLst>
          </p:cNvPr>
          <p:cNvSpPr txBox="1"/>
          <p:nvPr/>
        </p:nvSpPr>
        <p:spPr>
          <a:xfrm>
            <a:off x="2794000" y="5217080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99AF7"/>
                </a:solidFill>
              </a:rPr>
              <a:t>b</a:t>
            </a:r>
            <a:endParaRPr lang="nl-NL" dirty="0">
              <a:solidFill>
                <a:srgbClr val="799AF7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5B12AC-2822-48F5-B0D0-52425CBCD0F0}"/>
              </a:ext>
            </a:extLst>
          </p:cNvPr>
          <p:cNvSpPr/>
          <p:nvPr/>
        </p:nvSpPr>
        <p:spPr>
          <a:xfrm>
            <a:off x="2804903" y="2220914"/>
            <a:ext cx="927027" cy="806449"/>
          </a:xfrm>
          <a:prstGeom prst="rect">
            <a:avLst/>
          </a:prstGeom>
          <a:noFill/>
          <a:ln w="28575">
            <a:solidFill>
              <a:srgbClr val="FF7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E1CA36-A3D0-AAB8-6705-A8A88AB4D855}"/>
              </a:ext>
            </a:extLst>
          </p:cNvPr>
          <p:cNvSpPr/>
          <p:nvPr/>
        </p:nvSpPr>
        <p:spPr>
          <a:xfrm>
            <a:off x="2959100" y="2220914"/>
            <a:ext cx="1614697" cy="806449"/>
          </a:xfrm>
          <a:prstGeom prst="rect">
            <a:avLst/>
          </a:prstGeom>
          <a:noFill/>
          <a:ln w="28575">
            <a:solidFill>
              <a:srgbClr val="FF7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CF2601-D4B1-F74F-8E6C-6F93A0DCEE18}"/>
              </a:ext>
            </a:extLst>
          </p:cNvPr>
          <p:cNvSpPr txBox="1"/>
          <p:nvPr/>
        </p:nvSpPr>
        <p:spPr>
          <a:xfrm>
            <a:off x="2729602" y="2718522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7575"/>
                </a:solidFill>
              </a:rPr>
              <a:t>c</a:t>
            </a:r>
            <a:endParaRPr lang="nl-NL" dirty="0">
              <a:solidFill>
                <a:srgbClr val="FF7575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28A044-9120-3869-5AC6-5C97B48DE9BB}"/>
              </a:ext>
            </a:extLst>
          </p:cNvPr>
          <p:cNvSpPr txBox="1"/>
          <p:nvPr/>
        </p:nvSpPr>
        <p:spPr>
          <a:xfrm>
            <a:off x="2894702" y="2718522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7575"/>
                </a:solidFill>
              </a:rPr>
              <a:t>d</a:t>
            </a:r>
            <a:endParaRPr lang="nl-NL" dirty="0">
              <a:solidFill>
                <a:srgbClr val="FF7575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66675F2-104E-E909-50A6-65DD216BAFB5}"/>
              </a:ext>
            </a:extLst>
          </p:cNvPr>
          <p:cNvSpPr/>
          <p:nvPr/>
        </p:nvSpPr>
        <p:spPr>
          <a:xfrm>
            <a:off x="3631228" y="2220360"/>
            <a:ext cx="330200" cy="1646792"/>
          </a:xfrm>
          <a:prstGeom prst="rect">
            <a:avLst/>
          </a:prstGeom>
          <a:noFill/>
          <a:ln w="28575">
            <a:solidFill>
              <a:srgbClr val="FF7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F28FC8-9AD6-CB7D-581D-C30EC450C85A}"/>
              </a:ext>
            </a:extLst>
          </p:cNvPr>
          <p:cNvSpPr txBox="1"/>
          <p:nvPr/>
        </p:nvSpPr>
        <p:spPr>
          <a:xfrm>
            <a:off x="3566830" y="3579538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7575"/>
                </a:solidFill>
              </a:rPr>
              <a:t>e</a:t>
            </a:r>
            <a:endParaRPr lang="nl-NL" dirty="0">
              <a:solidFill>
                <a:srgbClr val="FF7575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C903908-7921-73F7-70B9-CE29E279F757}"/>
              </a:ext>
            </a:extLst>
          </p:cNvPr>
          <p:cNvSpPr/>
          <p:nvPr/>
        </p:nvSpPr>
        <p:spPr>
          <a:xfrm>
            <a:off x="3952801" y="3251479"/>
            <a:ext cx="992508" cy="1216541"/>
          </a:xfrm>
          <a:prstGeom prst="rect">
            <a:avLst/>
          </a:prstGeom>
          <a:noFill/>
          <a:ln w="28575">
            <a:solidFill>
              <a:srgbClr val="FF7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339923-D1F5-2606-B486-C699198FA8B2}"/>
              </a:ext>
            </a:extLst>
          </p:cNvPr>
          <p:cNvSpPr txBox="1"/>
          <p:nvPr/>
        </p:nvSpPr>
        <p:spPr>
          <a:xfrm>
            <a:off x="4437296" y="5204465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7575"/>
                </a:solidFill>
              </a:rPr>
              <a:t>g</a:t>
            </a:r>
            <a:endParaRPr lang="nl-NL" dirty="0">
              <a:solidFill>
                <a:srgbClr val="FF7575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72B2D5-C06F-5334-511D-59CC40C429DC}"/>
              </a:ext>
            </a:extLst>
          </p:cNvPr>
          <p:cNvSpPr txBox="1"/>
          <p:nvPr/>
        </p:nvSpPr>
        <p:spPr>
          <a:xfrm>
            <a:off x="3876374" y="4164663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7575"/>
                </a:solidFill>
              </a:rPr>
              <a:t>f</a:t>
            </a:r>
            <a:endParaRPr lang="nl-NL" dirty="0">
              <a:solidFill>
                <a:srgbClr val="FF7575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A863BD8-4DA2-8FD3-7430-B51569CBFD1A}"/>
              </a:ext>
            </a:extLst>
          </p:cNvPr>
          <p:cNvSpPr/>
          <p:nvPr/>
        </p:nvSpPr>
        <p:spPr>
          <a:xfrm>
            <a:off x="4425206" y="3867152"/>
            <a:ext cx="1137797" cy="1690307"/>
          </a:xfrm>
          <a:prstGeom prst="rect">
            <a:avLst/>
          </a:prstGeom>
          <a:noFill/>
          <a:ln w="28575">
            <a:solidFill>
              <a:srgbClr val="FF7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086E68E-DAB8-9B08-A583-6B34B20798CE}"/>
              </a:ext>
            </a:extLst>
          </p:cNvPr>
          <p:cNvSpPr/>
          <p:nvPr/>
        </p:nvSpPr>
        <p:spPr>
          <a:xfrm>
            <a:off x="2478315" y="3243542"/>
            <a:ext cx="849682" cy="868511"/>
          </a:xfrm>
          <a:prstGeom prst="rect">
            <a:avLst/>
          </a:prstGeom>
          <a:noFill/>
          <a:ln w="28575">
            <a:solidFill>
              <a:srgbClr val="799A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1F04A7A-C088-753F-E857-677ED3463D70}"/>
              </a:ext>
            </a:extLst>
          </p:cNvPr>
          <p:cNvSpPr txBox="1"/>
          <p:nvPr/>
        </p:nvSpPr>
        <p:spPr>
          <a:xfrm>
            <a:off x="2442154" y="2895854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799AF7"/>
                </a:solidFill>
              </a:rPr>
              <a:t>i</a:t>
            </a:r>
            <a:endParaRPr lang="nl-NL" dirty="0">
              <a:solidFill>
                <a:srgbClr val="799AF7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14AA7C-7440-3CEF-8DE5-5E15FB9AFC60}"/>
              </a:ext>
            </a:extLst>
          </p:cNvPr>
          <p:cNvSpPr txBox="1"/>
          <p:nvPr/>
        </p:nvSpPr>
        <p:spPr>
          <a:xfrm>
            <a:off x="3600827" y="3124389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7575"/>
                </a:solidFill>
              </a:rPr>
              <a:t>k</a:t>
            </a:r>
            <a:endParaRPr lang="nl-NL" dirty="0">
              <a:solidFill>
                <a:srgbClr val="FF7575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F7DA5E-7BE8-EDC9-02FC-7CBB32D76515}"/>
              </a:ext>
            </a:extLst>
          </p:cNvPr>
          <p:cNvSpPr txBox="1"/>
          <p:nvPr/>
        </p:nvSpPr>
        <p:spPr>
          <a:xfrm>
            <a:off x="2433776" y="3760561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99AF7"/>
                </a:solidFill>
              </a:rPr>
              <a:t>h</a:t>
            </a:r>
            <a:endParaRPr lang="nl-NL" dirty="0">
              <a:solidFill>
                <a:srgbClr val="799AF7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6F24E6-53C4-1712-E252-F26BD3A7E74B}"/>
              </a:ext>
            </a:extLst>
          </p:cNvPr>
          <p:cNvSpPr txBox="1"/>
          <p:nvPr/>
        </p:nvSpPr>
        <p:spPr>
          <a:xfrm>
            <a:off x="1620555" y="5155169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99AF7"/>
                </a:solidFill>
              </a:rPr>
              <a:t>j</a:t>
            </a:r>
            <a:endParaRPr lang="nl-NL" dirty="0">
              <a:solidFill>
                <a:srgbClr val="799AF7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06354A9-7398-52D7-C762-38E0E263DFEA}"/>
              </a:ext>
            </a:extLst>
          </p:cNvPr>
          <p:cNvSpPr/>
          <p:nvPr/>
        </p:nvSpPr>
        <p:spPr>
          <a:xfrm>
            <a:off x="2484456" y="2207708"/>
            <a:ext cx="320446" cy="1024832"/>
          </a:xfrm>
          <a:prstGeom prst="rect">
            <a:avLst/>
          </a:prstGeom>
          <a:noFill/>
          <a:ln w="28575">
            <a:solidFill>
              <a:srgbClr val="799A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7751416-3DF3-C1F4-3D6C-CB42A933E1AD}"/>
              </a:ext>
            </a:extLst>
          </p:cNvPr>
          <p:cNvSpPr/>
          <p:nvPr/>
        </p:nvSpPr>
        <p:spPr>
          <a:xfrm>
            <a:off x="1627049" y="2207709"/>
            <a:ext cx="849682" cy="3378703"/>
          </a:xfrm>
          <a:prstGeom prst="rect">
            <a:avLst/>
          </a:prstGeom>
          <a:noFill/>
          <a:ln w="28575">
            <a:solidFill>
              <a:srgbClr val="799A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A3A33D3-2B57-2ADC-8E00-032BF26808D0}"/>
              </a:ext>
            </a:extLst>
          </p:cNvPr>
          <p:cNvSpPr/>
          <p:nvPr/>
        </p:nvSpPr>
        <p:spPr>
          <a:xfrm>
            <a:off x="3637399" y="2190805"/>
            <a:ext cx="1166667" cy="1238196"/>
          </a:xfrm>
          <a:prstGeom prst="rect">
            <a:avLst/>
          </a:prstGeom>
          <a:noFill/>
          <a:ln w="28575">
            <a:solidFill>
              <a:srgbClr val="FF75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842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30514-4BFB-79C4-2310-8992AD91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Defining the regions and </a:t>
            </a:r>
            <a:r>
              <a:rPr lang="en-GB" dirty="0" err="1"/>
              <a:t>summfunction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8466C-06DA-BBA7-0DC9-A714FA60A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6038"/>
            <a:ext cx="4330566" cy="532994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nl-NL" dirty="0"/>
              <a:t>#define </a:t>
            </a:r>
            <a:r>
              <a:rPr lang="nl-NL" dirty="0" err="1"/>
              <a:t>the</a:t>
            </a:r>
            <a:r>
              <a:rPr lang="nl-NL" dirty="0"/>
              <a:t> ranges of </a:t>
            </a:r>
            <a:r>
              <a:rPr lang="nl-NL" dirty="0" err="1"/>
              <a:t>the</a:t>
            </a:r>
            <a:r>
              <a:rPr lang="nl-NL" dirty="0"/>
              <a:t> separate </a:t>
            </a:r>
            <a:r>
              <a:rPr lang="nl-NL" dirty="0" err="1"/>
              <a:t>domains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#Structure a</a:t>
            </a:r>
          </a:p>
          <a:p>
            <a:pPr marL="0" indent="0">
              <a:buNone/>
            </a:pPr>
            <a:r>
              <a:rPr lang="nl-NL" dirty="0" err="1"/>
              <a:t>structure.theta.indices_a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(structure.theta.totalrange,34),</a:t>
            </a:r>
            <a:r>
              <a:rPr lang="nl-NL" dirty="0" err="1"/>
              <a:t>find</a:t>
            </a:r>
            <a:r>
              <a:rPr lang="nl-NL" dirty="0"/>
              <a:t>(structure.theta.totalrange,0)];#BLUE</a:t>
            </a:r>
          </a:p>
          <a:p>
            <a:pPr marL="0" indent="0">
              <a:buNone/>
            </a:pPr>
            <a:r>
              <a:rPr lang="nl-NL" dirty="0" err="1"/>
              <a:t>structure.f.indices_a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/570e-9),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/690e-9)];</a:t>
            </a:r>
          </a:p>
          <a:p>
            <a:pPr marL="0" indent="0">
              <a:buNone/>
            </a:pPr>
            <a:r>
              <a:rPr lang="nl-NL" dirty="0"/>
              <a:t>#Structure b</a:t>
            </a:r>
          </a:p>
          <a:p>
            <a:pPr marL="0" indent="0">
              <a:buNone/>
            </a:pPr>
            <a:r>
              <a:rPr lang="nl-NL" dirty="0" err="1"/>
              <a:t>structure.theta.indices_b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(structure.theta.totalrange,0),</a:t>
            </a:r>
            <a:r>
              <a:rPr lang="nl-NL" dirty="0" err="1"/>
              <a:t>find</a:t>
            </a:r>
            <a:r>
              <a:rPr lang="nl-NL" dirty="0"/>
              <a:t>(structure.theta.totalrange,10)];#BLUE</a:t>
            </a:r>
          </a:p>
          <a:p>
            <a:pPr marL="0" indent="0">
              <a:buNone/>
            </a:pPr>
            <a:r>
              <a:rPr lang="nl-NL" dirty="0" err="1"/>
              <a:t>structure.f.indices_b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/600e-9),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/740e-9)];</a:t>
            </a:r>
          </a:p>
          <a:p>
            <a:pPr marL="0" indent="0">
              <a:buNone/>
            </a:pPr>
            <a:r>
              <a:rPr lang="nl-NL" dirty="0"/>
              <a:t>#Structure c : </a:t>
            </a:r>
            <a:r>
              <a:rPr lang="nl-NL" dirty="0" err="1"/>
              <a:t>substract</a:t>
            </a:r>
            <a:r>
              <a:rPr lang="nl-NL" dirty="0"/>
              <a:t> these </a:t>
            </a:r>
            <a:r>
              <a:rPr lang="nl-NL" dirty="0" err="1"/>
              <a:t>values</a:t>
            </a:r>
            <a:endParaRPr lang="nl-NL" dirty="0"/>
          </a:p>
          <a:p>
            <a:pPr marL="0" indent="0">
              <a:buNone/>
            </a:pPr>
            <a:r>
              <a:rPr lang="nl-NL" dirty="0" err="1"/>
              <a:t>structure.theta.indices_c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(structure.theta.totalrange,60),</a:t>
            </a:r>
            <a:r>
              <a:rPr lang="nl-NL" dirty="0" err="1"/>
              <a:t>find</a:t>
            </a:r>
            <a:r>
              <a:rPr lang="nl-NL" dirty="0"/>
              <a:t>(structure.theta.totalrange,80)];#RED</a:t>
            </a:r>
          </a:p>
          <a:p>
            <a:pPr marL="0" indent="0">
              <a:buNone/>
            </a:pPr>
            <a:r>
              <a:rPr lang="nl-NL" dirty="0" err="1"/>
              <a:t>structure.f.indices_c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/600e-9),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/680e-9)];</a:t>
            </a:r>
          </a:p>
          <a:p>
            <a:pPr marL="0" indent="0">
              <a:buNone/>
            </a:pPr>
            <a:r>
              <a:rPr lang="nl-NL" dirty="0"/>
              <a:t>#Structure d : </a:t>
            </a:r>
            <a:r>
              <a:rPr lang="nl-NL" dirty="0" err="1"/>
              <a:t>substract</a:t>
            </a:r>
            <a:r>
              <a:rPr lang="nl-NL" dirty="0"/>
              <a:t> these </a:t>
            </a:r>
            <a:r>
              <a:rPr lang="nl-NL" dirty="0" err="1"/>
              <a:t>values</a:t>
            </a:r>
            <a:endParaRPr lang="nl-NL" dirty="0"/>
          </a:p>
          <a:p>
            <a:pPr marL="0" indent="0">
              <a:buNone/>
            </a:pPr>
            <a:r>
              <a:rPr lang="nl-NL" dirty="0" err="1"/>
              <a:t>structure.theta.indices_d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(structure.theta.totalrange,60),</a:t>
            </a:r>
            <a:r>
              <a:rPr lang="nl-NL" dirty="0" err="1"/>
              <a:t>find</a:t>
            </a:r>
            <a:r>
              <a:rPr lang="nl-NL" dirty="0"/>
              <a:t>(structure.theta.totalrange,80)];#RED</a:t>
            </a:r>
          </a:p>
          <a:p>
            <a:pPr marL="0" indent="0">
              <a:buNone/>
            </a:pPr>
            <a:r>
              <a:rPr lang="nl-NL" dirty="0" err="1"/>
              <a:t>structure.f.indices_d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/610e-9),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/760e-9)];</a:t>
            </a:r>
          </a:p>
          <a:p>
            <a:pPr marL="0" indent="0">
              <a:buNone/>
            </a:pPr>
            <a:r>
              <a:rPr lang="nl-NL" dirty="0"/>
              <a:t>#Structure e : </a:t>
            </a:r>
            <a:r>
              <a:rPr lang="nl-NL" dirty="0" err="1"/>
              <a:t>substract</a:t>
            </a:r>
            <a:r>
              <a:rPr lang="nl-NL" dirty="0"/>
              <a:t> these </a:t>
            </a:r>
            <a:r>
              <a:rPr lang="nl-NL" dirty="0" err="1"/>
              <a:t>values</a:t>
            </a:r>
            <a:endParaRPr lang="nl-NL" dirty="0"/>
          </a:p>
          <a:p>
            <a:pPr marL="0" indent="0">
              <a:buNone/>
            </a:pPr>
            <a:r>
              <a:rPr lang="nl-NL" dirty="0" err="1"/>
              <a:t>structure.theta.indices_e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(structure.theta.totalrange,40),</a:t>
            </a:r>
            <a:r>
              <a:rPr lang="nl-NL" dirty="0" err="1"/>
              <a:t>find</a:t>
            </a:r>
            <a:r>
              <a:rPr lang="nl-NL" dirty="0"/>
              <a:t>(structure.theta.totalrange,80)];#RED</a:t>
            </a:r>
          </a:p>
          <a:p>
            <a:pPr marL="0" indent="0">
              <a:buNone/>
            </a:pPr>
            <a:r>
              <a:rPr lang="nl-NL" dirty="0" err="1"/>
              <a:t>structure.f.indices_e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/670e-9),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/700e-9)];</a:t>
            </a:r>
          </a:p>
          <a:p>
            <a:pPr marL="0" indent="0">
              <a:buNone/>
            </a:pPr>
            <a:r>
              <a:rPr lang="nl-NL" dirty="0"/>
              <a:t>#Structure f : </a:t>
            </a:r>
            <a:r>
              <a:rPr lang="nl-NL" dirty="0" err="1"/>
              <a:t>substract</a:t>
            </a:r>
            <a:r>
              <a:rPr lang="nl-NL" dirty="0"/>
              <a:t> these </a:t>
            </a:r>
            <a:r>
              <a:rPr lang="nl-NL" dirty="0" err="1"/>
              <a:t>values</a:t>
            </a:r>
            <a:endParaRPr lang="nl-NL" dirty="0"/>
          </a:p>
          <a:p>
            <a:pPr marL="0" indent="0">
              <a:buNone/>
            </a:pPr>
            <a:r>
              <a:rPr lang="nl-NL" dirty="0" err="1"/>
              <a:t>structure.theta.indices_f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(structure.theta.totalrange,25),</a:t>
            </a:r>
            <a:r>
              <a:rPr lang="nl-NL" dirty="0" err="1"/>
              <a:t>find</a:t>
            </a:r>
            <a:r>
              <a:rPr lang="nl-NL" dirty="0"/>
              <a:t>(structure.theta.totalrange,55)];#RED</a:t>
            </a:r>
          </a:p>
          <a:p>
            <a:pPr marL="0" indent="0">
              <a:buNone/>
            </a:pPr>
            <a:r>
              <a:rPr lang="nl-NL" dirty="0" err="1"/>
              <a:t>structure.f.indices_f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/700e-9),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/780e-9)];</a:t>
            </a:r>
          </a:p>
          <a:p>
            <a:pPr marL="0" indent="0">
              <a:buNone/>
            </a:pPr>
            <a:r>
              <a:rPr lang="nl-NL" dirty="0"/>
              <a:t>#Structure g : </a:t>
            </a:r>
            <a:r>
              <a:rPr lang="nl-NL" dirty="0" err="1"/>
              <a:t>substract</a:t>
            </a:r>
            <a:r>
              <a:rPr lang="nl-NL" dirty="0"/>
              <a:t> these </a:t>
            </a:r>
            <a:r>
              <a:rPr lang="nl-NL" dirty="0" err="1"/>
              <a:t>values</a:t>
            </a:r>
            <a:endParaRPr lang="nl-NL" dirty="0"/>
          </a:p>
          <a:p>
            <a:pPr marL="0" indent="0">
              <a:buNone/>
            </a:pPr>
            <a:r>
              <a:rPr lang="nl-NL" dirty="0" err="1"/>
              <a:t>structure.theta.indices_g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(structure.theta.totalrange,40),</a:t>
            </a:r>
            <a:r>
              <a:rPr lang="nl-NL" dirty="0" err="1"/>
              <a:t>find</a:t>
            </a:r>
            <a:r>
              <a:rPr lang="nl-NL" dirty="0"/>
              <a:t>(structure.theta.totalrange,0)];#RED</a:t>
            </a:r>
          </a:p>
          <a:p>
            <a:pPr marL="0" indent="0">
              <a:buNone/>
            </a:pPr>
            <a:r>
              <a:rPr lang="nl-NL" dirty="0" err="1"/>
              <a:t>structure.f.indices_g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/740e-9),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/830e-9)];</a:t>
            </a:r>
          </a:p>
          <a:p>
            <a:pPr marL="0" indent="0">
              <a:buNone/>
            </a:pPr>
            <a:r>
              <a:rPr lang="nl-NL" dirty="0"/>
              <a:t>#Structure h</a:t>
            </a:r>
          </a:p>
          <a:p>
            <a:pPr marL="0" indent="0">
              <a:buNone/>
            </a:pPr>
            <a:r>
              <a:rPr lang="nl-NL" dirty="0" err="1"/>
              <a:t>structure.theta.indices_h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(structure.theta.totalrange,34),</a:t>
            </a:r>
            <a:r>
              <a:rPr lang="nl-NL" dirty="0" err="1"/>
              <a:t>find</a:t>
            </a:r>
            <a:r>
              <a:rPr lang="nl-NL" dirty="0"/>
              <a:t>(structure.theta.totalrange,55)];#BLUE</a:t>
            </a:r>
          </a:p>
          <a:p>
            <a:pPr marL="0" indent="0">
              <a:buNone/>
            </a:pPr>
            <a:r>
              <a:rPr lang="nl-NL" dirty="0" err="1"/>
              <a:t>structure.f.indices_h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/570e-9),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/640e-9)];</a:t>
            </a:r>
          </a:p>
          <a:p>
            <a:pPr marL="0" indent="0">
              <a:buNone/>
            </a:pPr>
            <a:r>
              <a:rPr lang="nl-NL" dirty="0"/>
              <a:t>#Structure i</a:t>
            </a:r>
          </a:p>
          <a:p>
            <a:pPr marL="0" indent="0">
              <a:buNone/>
            </a:pPr>
            <a:r>
              <a:rPr lang="nl-NL" dirty="0" err="1"/>
              <a:t>structure.theta.indices_i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(structure.theta.totalrange,55),</a:t>
            </a:r>
            <a:r>
              <a:rPr lang="nl-NL" dirty="0" err="1"/>
              <a:t>find</a:t>
            </a:r>
            <a:r>
              <a:rPr lang="nl-NL" dirty="0"/>
              <a:t>(structure.theta.totalrange,80)];#BLUE</a:t>
            </a:r>
          </a:p>
          <a:p>
            <a:pPr marL="0" indent="0">
              <a:buNone/>
            </a:pPr>
            <a:r>
              <a:rPr lang="nl-NL" dirty="0" err="1"/>
              <a:t>structure.f.indices_i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/570e-9),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/600e-9)];</a:t>
            </a:r>
          </a:p>
          <a:p>
            <a:pPr marL="0" indent="0">
              <a:buNone/>
            </a:pPr>
            <a:r>
              <a:rPr lang="nl-NL" dirty="0"/>
              <a:t>#Structure j</a:t>
            </a:r>
          </a:p>
          <a:p>
            <a:pPr marL="0" indent="0">
              <a:buNone/>
            </a:pPr>
            <a:r>
              <a:rPr lang="nl-NL" dirty="0" err="1"/>
              <a:t>structure.theta.indices_j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(structure.theta.totalrange,0),</a:t>
            </a:r>
            <a:r>
              <a:rPr lang="nl-NL" dirty="0" err="1"/>
              <a:t>find</a:t>
            </a:r>
            <a:r>
              <a:rPr lang="nl-NL" dirty="0"/>
              <a:t>(structure.theta.totalrange,80)];#BLUE</a:t>
            </a:r>
          </a:p>
          <a:p>
            <a:pPr marL="0" indent="0">
              <a:buNone/>
            </a:pPr>
            <a:r>
              <a:rPr lang="nl-NL" dirty="0" err="1"/>
              <a:t>structure.f.indices_j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/500e-9),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/570e-9)];</a:t>
            </a:r>
          </a:p>
          <a:p>
            <a:pPr marL="0" indent="0">
              <a:buNone/>
            </a:pPr>
            <a:r>
              <a:rPr lang="nl-NL" dirty="0"/>
              <a:t>#Structure k</a:t>
            </a:r>
          </a:p>
          <a:p>
            <a:pPr marL="0" indent="0">
              <a:buNone/>
            </a:pPr>
            <a:r>
              <a:rPr lang="nl-NL" dirty="0" err="1"/>
              <a:t>structure.theta.indices_k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(structure.theta.totalrange,50),</a:t>
            </a:r>
            <a:r>
              <a:rPr lang="nl-NL" dirty="0" err="1"/>
              <a:t>find</a:t>
            </a:r>
            <a:r>
              <a:rPr lang="nl-NL" dirty="0"/>
              <a:t>(structure.theta.totalrange,80)];#RED</a:t>
            </a:r>
          </a:p>
          <a:p>
            <a:pPr marL="0" indent="0">
              <a:buNone/>
            </a:pPr>
            <a:r>
              <a:rPr lang="nl-NL" dirty="0" err="1"/>
              <a:t>structure.f.indices_k</a:t>
            </a:r>
            <a:r>
              <a:rPr lang="nl-NL" dirty="0"/>
              <a:t>=[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/670e-9),</a:t>
            </a:r>
            <a:r>
              <a:rPr lang="nl-NL" dirty="0" err="1"/>
              <a:t>find</a:t>
            </a:r>
            <a:r>
              <a:rPr lang="nl-NL" dirty="0"/>
              <a:t>(</a:t>
            </a:r>
            <a:r>
              <a:rPr lang="nl-NL" dirty="0" err="1"/>
              <a:t>structure.f.totalrange,c</a:t>
            </a:r>
            <a:r>
              <a:rPr lang="nl-NL" dirty="0"/>
              <a:t>/770e-9)];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B6B6D54-7BF1-C973-F025-C346C6E4B75F}"/>
              </a:ext>
            </a:extLst>
          </p:cNvPr>
          <p:cNvSpPr txBox="1">
            <a:spLocks/>
          </p:cNvSpPr>
          <p:nvPr/>
        </p:nvSpPr>
        <p:spPr>
          <a:xfrm>
            <a:off x="6096000" y="1803558"/>
            <a:ext cx="4330566" cy="53299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dirty="0" err="1">
                <a:effectLst/>
              </a:rPr>
              <a:t>sum_Rp</a:t>
            </a:r>
            <a:r>
              <a:rPr lang="nl-NL" dirty="0">
                <a:effectLst/>
              </a:rPr>
              <a:t>= 2*sum_Rp_c+2*sum_Rp_d+sum_Rp_e+sum_Rp_f+sum_Rp_g-sum_Rp_a-2*</a:t>
            </a:r>
            <a:r>
              <a:rPr lang="nl-NL" dirty="0" err="1">
                <a:effectLst/>
              </a:rPr>
              <a:t>sum_Rp_b-sum_Rp_h-sum_Rp_i-sum_Rp_j+sum_Rp_k</a:t>
            </a:r>
            <a:r>
              <a:rPr lang="nl-NL" dirty="0">
                <a:effectLst/>
              </a:rPr>
              <a:t>;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8755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4A739-C0F7-95DB-3413-030A9E720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18 layers optimized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50121-3B37-2367-01B0-6EA97E95B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1" y="1916112"/>
            <a:ext cx="3461083" cy="4351338"/>
          </a:xfrm>
        </p:spPr>
        <p:txBody>
          <a:bodyPr>
            <a:normAutofit fontScale="40000" lnSpcReduction="20000"/>
          </a:bodyPr>
          <a:lstStyle/>
          <a:p>
            <a:r>
              <a:rPr lang="nl-NL" dirty="0"/>
              <a:t> </a:t>
            </a:r>
            <a:r>
              <a:rPr lang="nl-NL" dirty="0" err="1"/>
              <a:t>BestSol</a:t>
            </a:r>
            <a:r>
              <a:rPr lang="nl-NL" dirty="0"/>
              <a:t>=</a:t>
            </a:r>
            <a:r>
              <a:rPr lang="nl-NL" dirty="0" err="1"/>
              <a:t>struct</a:t>
            </a:r>
            <a:r>
              <a:rPr lang="nl-NL" dirty="0"/>
              <a:t>;</a:t>
            </a:r>
          </a:p>
          <a:p>
            <a:r>
              <a:rPr lang="nl-NL" dirty="0" err="1"/>
              <a:t>BestSol.Position</a:t>
            </a:r>
            <a:r>
              <a:rPr lang="nl-NL" dirty="0"/>
              <a:t>=[		9.13559e-08	,6.71684e-09	,3.29329e-12	,7.88742e-08	,1.69854e-07	,6.10121e-08	,1.80237e-07	,5.47035e-08	,1.81291e-07	,5.71667e-08,	1.74606e-07	,6.09732e-08	,1.62736e-07	,0	,6.46866e-09	,7.56741e-08,		2e-07	,1.61213e-08];</a:t>
            </a:r>
          </a:p>
          <a:p>
            <a:r>
              <a:rPr lang="nl-NL" dirty="0" err="1"/>
              <a:t>d_best_solution</a:t>
            </a:r>
            <a:r>
              <a:rPr lang="nl-NL" dirty="0"/>
              <a:t> = [1000e-9; transpose(</a:t>
            </a:r>
            <a:r>
              <a:rPr lang="nl-NL" dirty="0" err="1"/>
              <a:t>BestSol.Position</a:t>
            </a:r>
            <a:r>
              <a:rPr lang="nl-NL" dirty="0"/>
              <a:t>);1000e-9;1000e-9];# </a:t>
            </a:r>
            <a:r>
              <a:rPr lang="nl-NL" dirty="0" err="1"/>
              <a:t>optimized</a:t>
            </a:r>
            <a:r>
              <a:rPr lang="nl-NL" dirty="0"/>
              <a:t> </a:t>
            </a:r>
            <a:r>
              <a:rPr lang="nl-NL" dirty="0" err="1"/>
              <a:t>thickness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layers</a:t>
            </a:r>
            <a:endParaRPr lang="nl-NL" dirty="0"/>
          </a:p>
          <a:p>
            <a:r>
              <a:rPr lang="nl-NL" dirty="0" err="1"/>
              <a:t>RT_from_air</a:t>
            </a:r>
            <a:r>
              <a:rPr lang="nl-NL" dirty="0"/>
              <a:t> = </a:t>
            </a:r>
            <a:r>
              <a:rPr lang="nl-NL" dirty="0" err="1"/>
              <a:t>stackrt</a:t>
            </a:r>
            <a:r>
              <a:rPr lang="nl-NL" dirty="0"/>
              <a:t>(structure.n.totalrange,d_best_solution,structure.f.totalrange,structure.theta.totalrange);</a:t>
            </a:r>
          </a:p>
          <a:p>
            <a:r>
              <a:rPr lang="nl-NL" dirty="0"/>
              <a:t>image(</a:t>
            </a:r>
            <a:r>
              <a:rPr lang="nl-NL" dirty="0" err="1"/>
              <a:t>RT_from_air.lambda</a:t>
            </a:r>
            <a:r>
              <a:rPr lang="nl-NL" dirty="0"/>
              <a:t>*1e6,RT_from_air.theta,RT_from_air.Rp,"wavelength (</a:t>
            </a:r>
            <a:r>
              <a:rPr lang="nl-NL" dirty="0" err="1"/>
              <a:t>um</a:t>
            </a:r>
            <a:r>
              <a:rPr lang="nl-NL" dirty="0"/>
              <a:t>)","</a:t>
            </a:r>
            <a:r>
              <a:rPr lang="nl-NL" dirty="0" err="1"/>
              <a:t>theta</a:t>
            </a:r>
            <a:r>
              <a:rPr lang="nl-NL" dirty="0"/>
              <a:t> (</a:t>
            </a:r>
            <a:r>
              <a:rPr lang="nl-NL" dirty="0" err="1"/>
              <a:t>deg</a:t>
            </a:r>
            <a:r>
              <a:rPr lang="nl-NL" dirty="0"/>
              <a:t>)","</a:t>
            </a:r>
            <a:r>
              <a:rPr lang="nl-NL" dirty="0" err="1"/>
              <a:t>Rp</a:t>
            </a:r>
            <a:r>
              <a:rPr lang="nl-NL" dirty="0"/>
              <a:t>, </a:t>
            </a:r>
            <a:r>
              <a:rPr lang="nl-NL" dirty="0" err="1"/>
              <a:t>dispersive</a:t>
            </a:r>
            <a:r>
              <a:rPr lang="nl-NL" dirty="0"/>
              <a:t>, light entering </a:t>
            </a:r>
            <a:r>
              <a:rPr lang="nl-NL" dirty="0" err="1"/>
              <a:t>from</a:t>
            </a:r>
            <a:r>
              <a:rPr lang="nl-NL" dirty="0"/>
              <a:t> air");</a:t>
            </a:r>
          </a:p>
          <a:p>
            <a:endParaRPr lang="nl-NL" dirty="0"/>
          </a:p>
          <a:p>
            <a:r>
              <a:rPr lang="pt-BR" dirty="0">
                <a:effectLst/>
              </a:rPr>
              <a:t>structure.n.totalrange=transpose([n_air,n_SiO2,n_TiO2,n_SiO2,n_TiO2,n_SiO2,n_TiO2,n_SiO2,n_TiO2,n_SiO2,n_TiO2,n_SiO2,n_TiO2,n_SiO2,n_TiO2,n_SiO2,n_TiO2,n_SiO2,n_TiO2,n_glass,n_air]);</a:t>
            </a:r>
          </a:p>
          <a:p>
            <a:br>
              <a:rPr lang="pt-BR" dirty="0">
                <a:effectLst/>
              </a:rPr>
            </a:b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DF23-7B9A-FA0A-46C4-E4713C24B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539" y="1463675"/>
            <a:ext cx="62865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901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72AF8-210C-93A8-0F5E-27F0288B2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87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18 layers run for 2 days (16-12-2022)</a:t>
            </a:r>
            <a:endParaRPr lang="nl-NL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F0DF3F-D324-A886-6C01-6DB3A308D0F9}"/>
              </a:ext>
            </a:extLst>
          </p:cNvPr>
          <p:cNvSpPr txBox="1"/>
          <p:nvPr/>
        </p:nvSpPr>
        <p:spPr>
          <a:xfrm>
            <a:off x="125924" y="1219926"/>
            <a:ext cx="6094708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/>
              <a:t>Iteration_10727:_Best </a:t>
            </a:r>
            <a:r>
              <a:rPr lang="nl-NL" dirty="0" err="1"/>
              <a:t>Cost</a:t>
            </a:r>
            <a:r>
              <a:rPr lang="nl-NL" dirty="0"/>
              <a:t>_=_20354.6</a:t>
            </a:r>
          </a:p>
          <a:p>
            <a:r>
              <a:rPr lang="nl-NL" dirty="0"/>
              <a:t>Iteration_10727:_Best </a:t>
            </a:r>
            <a:r>
              <a:rPr lang="nl-NL" dirty="0" err="1"/>
              <a:t>Position</a:t>
            </a:r>
            <a:r>
              <a:rPr lang="nl-NL" dirty="0"/>
              <a:t>_=_7.52235e-08	1.6817e-09	1.42738e-08	8.06946e-08	1.76605e-07	5.72698e-08	5.4282e-08	3.80301e-13	1.28894e-07	5.35096e-08	1.84867e-07	5.29815e-08	1.84378e-07	5.56207e-08	1.69729e-07	7.53218e-08	1.53904e-07	9.37598e-08</a:t>
            </a:r>
          </a:p>
          <a:p>
            <a:r>
              <a:rPr lang="nl-NL" dirty="0"/>
              <a:t>Iteration_10727:_Velocity_particle1_=_-2.20201e-11	-7.30517e-12	-8.44256e-12	5.99488e-11	3.66662e-12	-1.67492e-11	-1.14343e-10	1.0549e-13	-3.80635e-11	-5.44178e-12	2.42769e-10	-2.81587e-12	-2.31871e-12	-1.96305e-12	6.63366e-12	-1.00885e-13	-2.50352e-12	-1.65827e-12</a:t>
            </a:r>
          </a:p>
          <a:p>
            <a:endParaRPr lang="nl-NL" dirty="0"/>
          </a:p>
          <a:p>
            <a:r>
              <a:rPr lang="pt-BR" dirty="0">
                <a:effectLst/>
              </a:rPr>
              <a:t>structure.n.totalrange=transpose([n_air,n_SiO2,n_TiO2,n_SiO2,n_TiO2,n_SiO2,n_TiO2,n_SiO2,n_TiO2,n_SiO2,n_TiO2,n_SiO2,n_TiO2,n_SiO2,n_TiO2,n_SiO2,n_TiO2,n_SiO2,n_TiO2,n_glass,n_air]);</a:t>
            </a:r>
          </a:p>
          <a:p>
            <a:br>
              <a:rPr lang="pt-BR" dirty="0">
                <a:effectLst/>
              </a:rPr>
            </a:br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3F5C67-9AAE-BF14-9996-2B8A255EC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9274" y="442103"/>
            <a:ext cx="3066083" cy="25003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D8FA45-094E-4639-935E-C78347222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270" y="3200135"/>
            <a:ext cx="4352058" cy="3657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322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D6B8A-B078-C34D-3A13-074FAFDF9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10 layers optimized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42DCA-35AA-F12B-EB1C-3398111AD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52975" cy="4351338"/>
          </a:xfrm>
        </p:spPr>
        <p:txBody>
          <a:bodyPr>
            <a:normAutofit fontScale="55000" lnSpcReduction="20000"/>
          </a:bodyPr>
          <a:lstStyle/>
          <a:p>
            <a:r>
              <a:rPr lang="nl-NL" dirty="0"/>
              <a:t>Iteration_8325:_Best </a:t>
            </a:r>
            <a:r>
              <a:rPr lang="nl-NL" dirty="0" err="1"/>
              <a:t>Cost</a:t>
            </a:r>
            <a:r>
              <a:rPr lang="nl-NL" dirty="0"/>
              <a:t>_=_18356.5</a:t>
            </a:r>
          </a:p>
          <a:p>
            <a:r>
              <a:rPr lang="nl-NL" dirty="0"/>
              <a:t>Iteration_8325:_Best </a:t>
            </a:r>
            <a:r>
              <a:rPr lang="nl-NL" dirty="0" err="1"/>
              <a:t>Position</a:t>
            </a:r>
            <a:r>
              <a:rPr lang="nl-NL" dirty="0"/>
              <a:t>_=_		8.8339e-08		8.24732e-08	1.69301e-07	6.11747e-08	1.8045e-07		5.4486e-08		1.78552e-07	6.63523e-08	1.59484e-07	8.73886e-08</a:t>
            </a:r>
          </a:p>
          <a:p>
            <a:r>
              <a:rPr lang="nl-NL" dirty="0"/>
              <a:t>Iteration_8325:_Velocity_particle1_=_2.47982e-14	1.71922e-13	2.74738e-14	1.66889e-14	1.57947e-12	9.63599e-14	1.12404e-12	2.50936e-13	-2.95076e-14	5.5386e-14</a:t>
            </a:r>
          </a:p>
          <a:p>
            <a:endParaRPr lang="nl-NL" dirty="0"/>
          </a:p>
          <a:p>
            <a:r>
              <a:rPr lang="pt-BR" dirty="0">
                <a:effectLst/>
              </a:rPr>
              <a:t>structure.n.totalrange=transpose([n_air,n_SiO2,n_TiO2,n_SiO2,n_TiO2,n_SiO2,n_TiO2,n_SiO2,n_TiO2,n_SiO2,n_TiO2,n_glass,n_air]);</a:t>
            </a:r>
          </a:p>
          <a:p>
            <a:br>
              <a:rPr lang="pt-BR" dirty="0">
                <a:effectLst/>
              </a:rPr>
            </a:b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C37AE1-42F7-F126-5532-1CD6B176F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75" y="1296194"/>
            <a:ext cx="6600825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879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EC889-4414-7C5A-B4B2-96E2278B5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 layers optimized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FD055-7384-1006-55A5-BD8892D8F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19837" cy="4351338"/>
          </a:xfrm>
        </p:spPr>
        <p:txBody>
          <a:bodyPr>
            <a:normAutofit fontScale="55000" lnSpcReduction="20000"/>
          </a:bodyPr>
          <a:lstStyle/>
          <a:p>
            <a:r>
              <a:rPr lang="nl-NL" dirty="0"/>
              <a:t>Iteration_8911:_Best </a:t>
            </a:r>
            <a:r>
              <a:rPr lang="nl-NL" dirty="0" err="1"/>
              <a:t>Cost</a:t>
            </a:r>
            <a:r>
              <a:rPr lang="nl-NL" dirty="0"/>
              <a:t>_=_20161.7</a:t>
            </a:r>
          </a:p>
          <a:p>
            <a:r>
              <a:rPr lang="nl-NL" dirty="0"/>
              <a:t>Iteration_8911:_Best </a:t>
            </a:r>
            <a:r>
              <a:rPr lang="nl-NL" dirty="0" err="1"/>
              <a:t>Position</a:t>
            </a:r>
            <a:r>
              <a:rPr lang="nl-NL" dirty="0"/>
              <a:t>_=_		9.3665e-08		8.33667e-08	1.70426e-07	6.08914e-08	1.77439e-07	5.65825e-08	1.7884e-07		5.49264e-08	1.75729e-07	6.52499e-08	1.59807e-07	8.66176e-08	1.54557e-07	6.39254e-15</a:t>
            </a:r>
          </a:p>
          <a:p>
            <a:r>
              <a:rPr lang="nl-NL" dirty="0"/>
              <a:t>Iteration_8911:_Velocity_particle1_=_1.22501e-13	-9.30193e-14	-1.42637e-13	-4.92505e-13	-6.26741e-15	-8.19164e-13	5.91085e-12	-4.91275e-15	-5.04179e-13	-7.77303e-13	1.43449e-13	-1.49614e-13	7.50583e-12	-4.67492e-15</a:t>
            </a:r>
          </a:p>
          <a:p>
            <a:r>
              <a:rPr lang="pt-BR" dirty="0">
                <a:effectLst/>
              </a:rPr>
              <a:t>structure.n.totalrange=transpose([n_air,n_SiO2,n_TiO2,n_SiO2,n_TiO2,n_SiO2,n_TiO2,n_SiO2,n_TiO2,n_SiO2,n_TiO2,n_SiO2,n_TiO2,n_SiO2,n_TiO2,n_glass,n_air]);</a:t>
            </a:r>
          </a:p>
          <a:p>
            <a:br>
              <a:rPr lang="pt-BR" dirty="0">
                <a:effectLst/>
              </a:rPr>
            </a:b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9921B6-34CB-82C8-ED80-A0388AE92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1575" y="1027906"/>
            <a:ext cx="617220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106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1961</Words>
  <Application>Microsoft Office PowerPoint</Application>
  <PresentationFormat>Widescreen</PresentationFormat>
  <Paragraphs>100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2022 PSO TMM Optimization in Lumerical using SiO2 and TiO2</vt:lpstr>
      <vt:lpstr>PowerPoint Presentation</vt:lpstr>
      <vt:lpstr>Dispersion relations used in simulation</vt:lpstr>
      <vt:lpstr>Optimized structure with SiOxNy and SiO2 alternating original</vt:lpstr>
      <vt:lpstr>Defining the regions and summfunction</vt:lpstr>
      <vt:lpstr>18 layers optimized</vt:lpstr>
      <vt:lpstr>18 layers run for 2 days (16-12-2022)</vt:lpstr>
      <vt:lpstr>10 layers optimized</vt:lpstr>
      <vt:lpstr>14 layers optimized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 PSO TMM Optimization in Lumerical using SiO2 and TiO2</dc:title>
  <dc:creator>Einhaus, Lisanne (UT-TNW)</dc:creator>
  <cp:lastModifiedBy>Saive, Rebecca (UT-TNW)</cp:lastModifiedBy>
  <cp:revision>5</cp:revision>
  <dcterms:created xsi:type="dcterms:W3CDTF">2022-12-08T10:48:08Z</dcterms:created>
  <dcterms:modified xsi:type="dcterms:W3CDTF">2022-12-19T08:41:52Z</dcterms:modified>
</cp:coreProperties>
</file>